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663" r:id="rId3"/>
  </p:sldMasterIdLst>
  <p:notesMasterIdLst>
    <p:notesMasterId r:id="rId16"/>
  </p:notesMasterIdLst>
  <p:sldIdLst>
    <p:sldId id="266" r:id="rId4"/>
    <p:sldId id="257" r:id="rId5"/>
    <p:sldId id="258" r:id="rId6"/>
    <p:sldId id="260" r:id="rId7"/>
    <p:sldId id="261" r:id="rId8"/>
    <p:sldId id="267" r:id="rId9"/>
    <p:sldId id="268" r:id="rId10"/>
    <p:sldId id="269" r:id="rId11"/>
    <p:sldId id="270" r:id="rId12"/>
    <p:sldId id="271" r:id="rId13"/>
    <p:sldId id="272" r:id="rId14"/>
    <p:sldId id="265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7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F146F-343E-46FE-B141-0C0EAD474A2F}" type="datetimeFigureOut">
              <a:rPr lang="zh-CN" altLang="en-US" smtClean="0"/>
              <a:t>2017-12-5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33C60-12EE-45B0-85B7-4E9468BF22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0758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93C76-2CA8-4A71-B2BA-77AB1B4E6DD7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3111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93C76-2CA8-4A71-B2BA-77AB1B4E6DD7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2593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93C76-2CA8-4A71-B2BA-77AB1B4E6DD7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25933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93C76-2CA8-4A71-B2BA-77AB1B4E6DD7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43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93C76-2CA8-4A71-B2BA-77AB1B4E6DD7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6649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93C76-2CA8-4A71-B2BA-77AB1B4E6DD7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9386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93C76-2CA8-4A71-B2BA-77AB1B4E6DD7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6933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93C76-2CA8-4A71-B2BA-77AB1B4E6DD7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2593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93C76-2CA8-4A71-B2BA-77AB1B4E6DD7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2593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93C76-2CA8-4A71-B2BA-77AB1B4E6DD7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2593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93C76-2CA8-4A71-B2BA-77AB1B4E6DD7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2593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93C76-2CA8-4A71-B2BA-77AB1B4E6DD7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2593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9A51-8AAF-4B72-936C-9D8C75550414}" type="datetimeFigureOut">
              <a:rPr lang="zh-CN" altLang="en-US" smtClean="0"/>
              <a:t>2017-12-5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76D9-2549-4376-9524-76AF0D2361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571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正文有横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887" y="6213310"/>
            <a:ext cx="2076822" cy="46151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0419"/>
            <a:ext cx="1835696" cy="979037"/>
          </a:xfrm>
          <a:prstGeom prst="rect">
            <a:avLst/>
          </a:prstGeom>
        </p:spPr>
      </p:pic>
      <p:cxnSp>
        <p:nvCxnSpPr>
          <p:cNvPr id="5" name="直接连接符 4"/>
          <p:cNvCxnSpPr/>
          <p:nvPr userDrawn="1"/>
        </p:nvCxnSpPr>
        <p:spPr>
          <a:xfrm flipV="1">
            <a:off x="0" y="927478"/>
            <a:ext cx="9144000" cy="52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990292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9A51-8AAF-4B72-936C-9D8C75550414}" type="datetimeFigureOut">
              <a:rPr lang="zh-CN" altLang="en-US" smtClean="0"/>
              <a:t>2017-12-5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76D9-2549-4376-9524-76AF0D2361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9253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9A51-8AAF-4B72-936C-9D8C75550414}" type="datetimeFigureOut">
              <a:rPr lang="zh-CN" altLang="en-US" smtClean="0"/>
              <a:t>2017-12-5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76D9-2549-4376-9524-76AF0D2361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578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正文有横线"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887" y="6213310"/>
            <a:ext cx="2076822" cy="46151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0419"/>
            <a:ext cx="1835696" cy="979037"/>
          </a:xfrm>
          <a:prstGeom prst="rect">
            <a:avLst/>
          </a:prstGeom>
        </p:spPr>
      </p:pic>
      <p:cxnSp>
        <p:nvCxnSpPr>
          <p:cNvPr id="5" name="直接连接符 4"/>
          <p:cNvCxnSpPr/>
          <p:nvPr userDrawn="1"/>
        </p:nvCxnSpPr>
        <p:spPr>
          <a:xfrm flipV="1">
            <a:off x="0" y="927478"/>
            <a:ext cx="9144000" cy="52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245643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正文无横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887" y="6213310"/>
            <a:ext cx="2076822" cy="46151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0419"/>
            <a:ext cx="1835696" cy="97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98963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9A51-8AAF-4B72-936C-9D8C75550414}" type="datetimeFigureOut">
              <a:rPr lang="zh-CN" altLang="en-US" smtClean="0"/>
              <a:t>2017-12-5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76D9-2549-4376-9524-76AF0D2361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8947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E103-4BF9-45AF-9BD3-932C8F9C76AA}" type="datetimeFigureOut">
              <a:rPr lang="zh-CN" altLang="en-US" smtClean="0"/>
              <a:t>2017-12-5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7A5B8-A78C-4349-96E5-62C56E93BC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3664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E103-4BF9-45AF-9BD3-932C8F9C76AA}" type="datetimeFigureOut">
              <a:rPr lang="zh-CN" altLang="en-US" smtClean="0"/>
              <a:t>2017-12-5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7A5B8-A78C-4349-96E5-62C56E93BC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8950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E103-4BF9-45AF-9BD3-932C8F9C76AA}" type="datetimeFigureOut">
              <a:rPr lang="zh-CN" altLang="en-US" smtClean="0"/>
              <a:t>2017-12-5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7A5B8-A78C-4349-96E5-62C56E93BC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3040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E103-4BF9-45AF-9BD3-932C8F9C76AA}" type="datetimeFigureOut">
              <a:rPr lang="zh-CN" altLang="en-US" smtClean="0"/>
              <a:t>2017-12-5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7A5B8-A78C-4349-96E5-62C56E93BC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716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9A51-8AAF-4B72-936C-9D8C75550414}" type="datetimeFigureOut">
              <a:rPr lang="zh-CN" altLang="en-US" smtClean="0"/>
              <a:t>2017-12-5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76D9-2549-4376-9524-76AF0D2361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585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E103-4BF9-45AF-9BD3-932C8F9C76AA}" type="datetimeFigureOut">
              <a:rPr lang="zh-CN" altLang="en-US" smtClean="0"/>
              <a:t>2017-12-5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7A5B8-A78C-4349-96E5-62C56E93BC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49159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E103-4BF9-45AF-9BD3-932C8F9C76AA}" type="datetimeFigureOut">
              <a:rPr lang="zh-CN" altLang="en-US" smtClean="0"/>
              <a:t>2017-12-5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7A5B8-A78C-4349-96E5-62C56E93BC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60753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E103-4BF9-45AF-9BD3-932C8F9C76AA}" type="datetimeFigureOut">
              <a:rPr lang="zh-CN" altLang="en-US" smtClean="0"/>
              <a:t>2017-12-5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7A5B8-A78C-4349-96E5-62C56E93BC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77728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E103-4BF9-45AF-9BD3-932C8F9C76AA}" type="datetimeFigureOut">
              <a:rPr lang="zh-CN" altLang="en-US" smtClean="0"/>
              <a:t>2017-12-5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7A5B8-A78C-4349-96E5-62C56E93BC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49712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E103-4BF9-45AF-9BD3-932C8F9C76AA}" type="datetimeFigureOut">
              <a:rPr lang="zh-CN" altLang="en-US" smtClean="0"/>
              <a:t>2017-12-5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7A5B8-A78C-4349-96E5-62C56E93BC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68875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E103-4BF9-45AF-9BD3-932C8F9C76AA}" type="datetimeFigureOut">
              <a:rPr lang="zh-CN" altLang="en-US" smtClean="0"/>
              <a:t>2017-12-5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7A5B8-A78C-4349-96E5-62C56E93BC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25432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E103-4BF9-45AF-9BD3-932C8F9C76AA}" type="datetimeFigureOut">
              <a:rPr lang="zh-CN" altLang="en-US" smtClean="0"/>
              <a:t>2017-12-5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7A5B8-A78C-4349-96E5-62C56E93BC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84286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88F3-6EFD-4BCA-9B00-5518E9080BF7}" type="datetimeFigureOut">
              <a:rPr lang="zh-CN" altLang="en-US" smtClean="0"/>
              <a:t>2017-12-5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41081-872D-4636-99B7-19BE015190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95122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88F3-6EFD-4BCA-9B00-5518E9080BF7}" type="datetimeFigureOut">
              <a:rPr lang="zh-CN" altLang="en-US" smtClean="0"/>
              <a:t>2017-12-5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41081-872D-4636-99B7-19BE015190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19186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88F3-6EFD-4BCA-9B00-5518E9080BF7}" type="datetimeFigureOut">
              <a:rPr lang="zh-CN" altLang="en-US" smtClean="0"/>
              <a:t>2017-12-5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41081-872D-4636-99B7-19BE015190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2589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9A51-8AAF-4B72-936C-9D8C75550414}" type="datetimeFigureOut">
              <a:rPr lang="zh-CN" altLang="en-US" smtClean="0"/>
              <a:t>2017-12-5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76D9-2549-4376-9524-76AF0D2361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29006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88F3-6EFD-4BCA-9B00-5518E9080BF7}" type="datetimeFigureOut">
              <a:rPr lang="zh-CN" altLang="en-US" smtClean="0"/>
              <a:t>2017-12-5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41081-872D-4636-99B7-19BE015190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05425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88F3-6EFD-4BCA-9B00-5518E9080BF7}" type="datetimeFigureOut">
              <a:rPr lang="zh-CN" altLang="en-US" smtClean="0"/>
              <a:t>2017-12-5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41081-872D-4636-99B7-19BE015190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7372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88F3-6EFD-4BCA-9B00-5518E9080BF7}" type="datetimeFigureOut">
              <a:rPr lang="zh-CN" altLang="en-US" smtClean="0"/>
              <a:t>2017-12-5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41081-872D-4636-99B7-19BE015190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36384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88F3-6EFD-4BCA-9B00-5518E9080BF7}" type="datetimeFigureOut">
              <a:rPr lang="zh-CN" altLang="en-US" smtClean="0"/>
              <a:t>2017-12-5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41081-872D-4636-99B7-19BE015190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45551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88F3-6EFD-4BCA-9B00-5518E9080BF7}" type="datetimeFigureOut">
              <a:rPr lang="zh-CN" altLang="en-US" smtClean="0"/>
              <a:t>2017-12-5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41081-872D-4636-99B7-19BE015190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33002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88F3-6EFD-4BCA-9B00-5518E9080BF7}" type="datetimeFigureOut">
              <a:rPr lang="zh-CN" altLang="en-US" smtClean="0"/>
              <a:t>2017-12-5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41081-872D-4636-99B7-19BE015190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3712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88F3-6EFD-4BCA-9B00-5518E9080BF7}" type="datetimeFigureOut">
              <a:rPr lang="zh-CN" altLang="en-US" smtClean="0"/>
              <a:t>2017-12-5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41081-872D-4636-99B7-19BE015190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9587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88F3-6EFD-4BCA-9B00-5518E9080BF7}" type="datetimeFigureOut">
              <a:rPr lang="zh-CN" altLang="en-US" smtClean="0"/>
              <a:t>2017-12-5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41081-872D-4636-99B7-19BE015190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1466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9A51-8AAF-4B72-936C-9D8C75550414}" type="datetimeFigureOut">
              <a:rPr lang="zh-CN" altLang="en-US" smtClean="0"/>
              <a:t>2017-12-5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76D9-2549-4376-9524-76AF0D2361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9971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9A51-8AAF-4B72-936C-9D8C75550414}" type="datetimeFigureOut">
              <a:rPr lang="zh-CN" altLang="en-US" smtClean="0"/>
              <a:t>2017-12-5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76D9-2549-4376-9524-76AF0D2361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6766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9A51-8AAF-4B72-936C-9D8C75550414}" type="datetimeFigureOut">
              <a:rPr lang="zh-CN" altLang="en-US" smtClean="0"/>
              <a:t>2017-12-5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76D9-2549-4376-9524-76AF0D2361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941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9A51-8AAF-4B72-936C-9D8C75550414}" type="datetimeFigureOut">
              <a:rPr lang="zh-CN" altLang="en-US" smtClean="0"/>
              <a:t>2017-12-5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76D9-2549-4376-9524-76AF0D2361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2560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9A51-8AAF-4B72-936C-9D8C75550414}" type="datetimeFigureOut">
              <a:rPr lang="zh-CN" altLang="en-US" smtClean="0"/>
              <a:t>2017-12-5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76D9-2549-4376-9524-76AF0D2361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3964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9A51-8AAF-4B72-936C-9D8C75550414}" type="datetimeFigureOut">
              <a:rPr lang="zh-CN" altLang="en-US" smtClean="0"/>
              <a:t>2017-12-5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76D9-2549-4376-9524-76AF0D2361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0918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C9A51-8AAF-4B72-936C-9D8C75550414}" type="datetimeFigureOut">
              <a:rPr lang="zh-CN" altLang="en-US" smtClean="0"/>
              <a:t>2017-12-5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476D9-2549-4376-9524-76AF0D2361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877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2" r:id="rId10"/>
    <p:sldLayoutId id="2147483658" r:id="rId11"/>
    <p:sldLayoutId id="2147483659" r:id="rId12"/>
    <p:sldLayoutId id="2147483660" r:id="rId13"/>
    <p:sldLayoutId id="2147483661" r:id="rId14"/>
    <p:sldLayoutId id="2147483687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0E103-4BF9-45AF-9BD3-932C8F9C76AA}" type="datetimeFigureOut">
              <a:rPr lang="zh-CN" altLang="en-US" smtClean="0"/>
              <a:t>2017-12-5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7A5B8-A78C-4349-96E5-62C56E93BC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3422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488F3-6EFD-4BCA-9B00-5518E9080BF7}" type="datetimeFigureOut">
              <a:rPr lang="zh-CN" altLang="en-US" smtClean="0"/>
              <a:t>2017-12-5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41081-872D-4636-99B7-19BE015190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876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标题 1"/>
          <p:cNvSpPr txBox="1">
            <a:spLocks/>
          </p:cNvSpPr>
          <p:nvPr/>
        </p:nvSpPr>
        <p:spPr>
          <a:xfrm>
            <a:off x="107504" y="181614"/>
            <a:ext cx="8229600" cy="6582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2000" b="1" dirty="0"/>
              <a:t>教务</a:t>
            </a:r>
            <a:r>
              <a:rPr lang="en-US" altLang="zh-CN" sz="2000" b="1" dirty="0"/>
              <a:t>—</a:t>
            </a:r>
            <a:r>
              <a:rPr lang="zh-CN" altLang="en-US" sz="2000" b="1" dirty="0"/>
              <a:t>学习中心管理员  登录</a:t>
            </a:r>
          </a:p>
        </p:txBody>
      </p:sp>
      <p:sp>
        <p:nvSpPr>
          <p:cNvPr id="22" name="TextBox 5"/>
          <p:cNvSpPr txBox="1"/>
          <p:nvPr/>
        </p:nvSpPr>
        <p:spPr>
          <a:xfrm>
            <a:off x="398753" y="5750005"/>
            <a:ext cx="3858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os.open.com.cn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588225" y="3642990"/>
            <a:ext cx="2553709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学习中心管理员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登录：院校管理员发布的账号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密码：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888888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（初始，可改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39897"/>
            <a:ext cx="6192688" cy="5063955"/>
          </a:xfrm>
          <a:prstGeom prst="rect">
            <a:avLst/>
          </a:prstGeom>
        </p:spPr>
      </p:pic>
      <p:sp>
        <p:nvSpPr>
          <p:cNvPr id="6" name="文本框 4"/>
          <p:cNvSpPr txBox="1"/>
          <p:nvPr/>
        </p:nvSpPr>
        <p:spPr>
          <a:xfrm>
            <a:off x="6804248" y="1635646"/>
            <a:ext cx="2016224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*平台操作环境：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IE8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以上浏览器或谷歌浏览器；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推荐“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360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安全”浏览器的“极速模式”。</a:t>
            </a:r>
            <a:endParaRPr lang="en-US" altLang="zh-CN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6246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9513" y="273257"/>
            <a:ext cx="2762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教务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学习中心管理员</a:t>
            </a:r>
            <a:endParaRPr lang="zh-CN" altLang="en-US" sz="20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34657" y="980728"/>
            <a:ext cx="5177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常用操作（四）</a:t>
            </a:r>
            <a:endParaRPr lang="en-US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教学监控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学生监控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" y="1627059"/>
            <a:ext cx="6740167" cy="2845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752" y="4149080"/>
            <a:ext cx="4559640" cy="2015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直接箭头连接符 7"/>
          <p:cNvCxnSpPr/>
          <p:nvPr/>
        </p:nvCxnSpPr>
        <p:spPr>
          <a:xfrm>
            <a:off x="5364088" y="3193822"/>
            <a:ext cx="792088" cy="124329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4492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9513" y="273257"/>
            <a:ext cx="2762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教务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学习中心管理员</a:t>
            </a:r>
            <a:endParaRPr lang="zh-CN" altLang="en-US" sz="20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34657" y="980728"/>
            <a:ext cx="6905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常用操作（四）</a:t>
            </a:r>
            <a:endParaRPr lang="en-US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教学监控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课程监控  </a:t>
            </a:r>
            <a:endParaRPr lang="en-US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以课程为单位查看该课程下学生的学习情况，数据可导出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8535967" cy="3397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7112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9513" y="273257"/>
            <a:ext cx="2762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教务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学习中心管理员</a:t>
            </a:r>
            <a:endParaRPr lang="zh-CN" altLang="en-US" sz="20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39752" y="2084851"/>
            <a:ext cx="43924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其 他 功 能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763688" y="4197086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院校管理员赋权，赋权可看到，未赋权，在函授站页面无有显示</a:t>
            </a:r>
          </a:p>
        </p:txBody>
      </p:sp>
    </p:spTree>
    <p:extLst>
      <p:ext uri="{BB962C8B-B14F-4D97-AF65-F5344CB8AC3E}">
        <p14:creationId xmlns:p14="http://schemas.microsoft.com/office/powerpoint/2010/main" val="1124111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539552" y="1763524"/>
            <a:ext cx="792088" cy="768085"/>
          </a:xfrm>
          <a:prstGeom prst="rect">
            <a:avLst/>
          </a:prstGeom>
          <a:solidFill>
            <a:srgbClr val="E4014F">
              <a:alpha val="70000"/>
            </a:srgb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FFF9E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组织机构</a:t>
            </a:r>
          </a:p>
        </p:txBody>
      </p:sp>
      <p:sp>
        <p:nvSpPr>
          <p:cNvPr id="23" name="矩形 22"/>
          <p:cNvSpPr/>
          <p:nvPr/>
        </p:nvSpPr>
        <p:spPr>
          <a:xfrm>
            <a:off x="1331562" y="1777238"/>
            <a:ext cx="3096344" cy="768085"/>
          </a:xfrm>
          <a:prstGeom prst="rect">
            <a:avLst/>
          </a:prstGeom>
          <a:solidFill>
            <a:srgbClr val="FFF9E7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角色管理    用户管理</a:t>
            </a:r>
          </a:p>
        </p:txBody>
      </p:sp>
      <p:sp>
        <p:nvSpPr>
          <p:cNvPr id="27" name="矩形 26"/>
          <p:cNvSpPr/>
          <p:nvPr/>
        </p:nvSpPr>
        <p:spPr>
          <a:xfrm>
            <a:off x="4716016" y="1763524"/>
            <a:ext cx="792088" cy="768085"/>
          </a:xfrm>
          <a:prstGeom prst="rect">
            <a:avLst/>
          </a:prstGeom>
          <a:solidFill>
            <a:srgbClr val="FAC700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FFF9E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学籍</a:t>
            </a:r>
          </a:p>
        </p:txBody>
      </p:sp>
      <p:sp>
        <p:nvSpPr>
          <p:cNvPr id="28" name="矩形 27"/>
          <p:cNvSpPr/>
          <p:nvPr/>
        </p:nvSpPr>
        <p:spPr>
          <a:xfrm>
            <a:off x="5504947" y="1770110"/>
            <a:ext cx="3099099" cy="768085"/>
          </a:xfrm>
          <a:prstGeom prst="rect">
            <a:avLst/>
          </a:prstGeom>
          <a:solidFill>
            <a:srgbClr val="FFF9E7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学生信息管理</a:t>
            </a:r>
          </a:p>
        </p:txBody>
      </p:sp>
      <p:sp>
        <p:nvSpPr>
          <p:cNvPr id="31" name="矩形 30"/>
          <p:cNvSpPr/>
          <p:nvPr/>
        </p:nvSpPr>
        <p:spPr>
          <a:xfrm>
            <a:off x="539552" y="4379815"/>
            <a:ext cx="792088" cy="768085"/>
          </a:xfrm>
          <a:prstGeom prst="rect">
            <a:avLst/>
          </a:prstGeom>
          <a:solidFill>
            <a:srgbClr val="E4014F">
              <a:alpha val="70000"/>
            </a:srgb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FFF9E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学位</a:t>
            </a:r>
          </a:p>
        </p:txBody>
      </p:sp>
      <p:sp>
        <p:nvSpPr>
          <p:cNvPr id="32" name="矩形 31"/>
          <p:cNvSpPr/>
          <p:nvPr/>
        </p:nvSpPr>
        <p:spPr>
          <a:xfrm>
            <a:off x="1331562" y="4378919"/>
            <a:ext cx="3096344" cy="768085"/>
          </a:xfrm>
          <a:prstGeom prst="rect">
            <a:avLst/>
          </a:prstGeom>
          <a:solidFill>
            <a:srgbClr val="FFF9E7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学位查询</a:t>
            </a:r>
          </a:p>
        </p:txBody>
      </p:sp>
      <p:sp>
        <p:nvSpPr>
          <p:cNvPr id="37" name="矩形 36"/>
          <p:cNvSpPr/>
          <p:nvPr/>
        </p:nvSpPr>
        <p:spPr>
          <a:xfrm>
            <a:off x="4715613" y="4378919"/>
            <a:ext cx="792088" cy="768085"/>
          </a:xfrm>
          <a:prstGeom prst="rect">
            <a:avLst/>
          </a:prstGeom>
          <a:solidFill>
            <a:srgbClr val="9BC616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FFF9E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毕结业</a:t>
            </a:r>
          </a:p>
        </p:txBody>
      </p:sp>
      <p:sp>
        <p:nvSpPr>
          <p:cNvPr id="38" name="矩形 37"/>
          <p:cNvSpPr/>
          <p:nvPr/>
        </p:nvSpPr>
        <p:spPr>
          <a:xfrm>
            <a:off x="5507701" y="4378919"/>
            <a:ext cx="3096344" cy="768085"/>
          </a:xfrm>
          <a:prstGeom prst="rect">
            <a:avLst/>
          </a:prstGeom>
          <a:solidFill>
            <a:srgbClr val="FFF9E7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毕结业查询</a:t>
            </a:r>
          </a:p>
        </p:txBody>
      </p:sp>
      <p:sp>
        <p:nvSpPr>
          <p:cNvPr id="39" name="矩形 38"/>
          <p:cNvSpPr/>
          <p:nvPr/>
        </p:nvSpPr>
        <p:spPr>
          <a:xfrm>
            <a:off x="4715613" y="3146356"/>
            <a:ext cx="792088" cy="768085"/>
          </a:xfrm>
          <a:prstGeom prst="rect">
            <a:avLst/>
          </a:prstGeom>
          <a:solidFill>
            <a:srgbClr val="E4014F">
              <a:alpha val="70000"/>
            </a:srgb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FFF9E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公告</a:t>
            </a:r>
          </a:p>
        </p:txBody>
      </p:sp>
      <p:sp>
        <p:nvSpPr>
          <p:cNvPr id="40" name="矩形 39"/>
          <p:cNvSpPr/>
          <p:nvPr/>
        </p:nvSpPr>
        <p:spPr>
          <a:xfrm>
            <a:off x="5507701" y="3131676"/>
            <a:ext cx="3096344" cy="768085"/>
          </a:xfrm>
          <a:prstGeom prst="rect">
            <a:avLst/>
          </a:prstGeom>
          <a:solidFill>
            <a:srgbClr val="FFF9E7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发布公告</a:t>
            </a:r>
          </a:p>
        </p:txBody>
      </p:sp>
      <p:sp>
        <p:nvSpPr>
          <p:cNvPr id="24" name="矩形 23"/>
          <p:cNvSpPr/>
          <p:nvPr/>
        </p:nvSpPr>
        <p:spPr>
          <a:xfrm>
            <a:off x="539552" y="3155679"/>
            <a:ext cx="792088" cy="768085"/>
          </a:xfrm>
          <a:prstGeom prst="rect">
            <a:avLst/>
          </a:prstGeom>
          <a:solidFill>
            <a:srgbClr val="FAC700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FFF9E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监控</a:t>
            </a:r>
          </a:p>
        </p:txBody>
      </p:sp>
      <p:sp>
        <p:nvSpPr>
          <p:cNvPr id="25" name="矩形 24"/>
          <p:cNvSpPr/>
          <p:nvPr/>
        </p:nvSpPr>
        <p:spPr>
          <a:xfrm>
            <a:off x="1331562" y="3154783"/>
            <a:ext cx="3096344" cy="768085"/>
          </a:xfrm>
          <a:prstGeom prst="rect">
            <a:avLst/>
          </a:prstGeom>
          <a:solidFill>
            <a:srgbClr val="FFF9E7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学生监控    课程监控</a:t>
            </a:r>
          </a:p>
        </p:txBody>
      </p:sp>
      <p:sp>
        <p:nvSpPr>
          <p:cNvPr id="2" name="矩形 1"/>
          <p:cNvSpPr/>
          <p:nvPr/>
        </p:nvSpPr>
        <p:spPr>
          <a:xfrm>
            <a:off x="179513" y="273257"/>
            <a:ext cx="3823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教务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学习中心管理员  功能总览</a:t>
            </a:r>
            <a:endParaRPr lang="zh-CN" altLang="en-US" sz="20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15290" y="5651956"/>
            <a:ext cx="3276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红色字部分为主要操作项</a:t>
            </a:r>
          </a:p>
        </p:txBody>
      </p:sp>
    </p:spTree>
    <p:extLst>
      <p:ext uri="{BB962C8B-B14F-4D97-AF65-F5344CB8AC3E}">
        <p14:creationId xmlns:p14="http://schemas.microsoft.com/office/powerpoint/2010/main" val="416919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7" grpId="0" animBg="1"/>
      <p:bldP spid="28" grpId="0" animBg="1"/>
      <p:bldP spid="31" grpId="0" animBg="1"/>
      <p:bldP spid="32" grpId="0" animBg="1"/>
      <p:bldP spid="37" grpId="0" animBg="1"/>
      <p:bldP spid="38" grpId="0" animBg="1"/>
      <p:bldP spid="39" grpId="0" animBg="1"/>
      <p:bldP spid="40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标题 1"/>
          <p:cNvSpPr txBox="1">
            <a:spLocks/>
          </p:cNvSpPr>
          <p:nvPr/>
        </p:nvSpPr>
        <p:spPr>
          <a:xfrm>
            <a:off x="529208" y="134482"/>
            <a:ext cx="8229600" cy="6582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2000" b="1" dirty="0"/>
              <a:t>教务 页面布局 总览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1" y="836713"/>
            <a:ext cx="8006935" cy="46518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圆角矩形 4"/>
          <p:cNvSpPr/>
          <p:nvPr/>
        </p:nvSpPr>
        <p:spPr>
          <a:xfrm>
            <a:off x="591308" y="835898"/>
            <a:ext cx="1244388" cy="480869"/>
          </a:xfrm>
          <a:prstGeom prst="roundRect">
            <a:avLst/>
          </a:prstGeom>
          <a:noFill/>
          <a:ln w="19050">
            <a:solidFill>
              <a:srgbClr val="E701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7397916" y="835898"/>
            <a:ext cx="1244388" cy="480869"/>
          </a:xfrm>
          <a:prstGeom prst="roundRect">
            <a:avLst/>
          </a:prstGeom>
          <a:noFill/>
          <a:ln w="19050">
            <a:solidFill>
              <a:srgbClr val="E701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611560" y="1488585"/>
            <a:ext cx="1224136" cy="1556372"/>
          </a:xfrm>
          <a:prstGeom prst="roundRect">
            <a:avLst/>
          </a:prstGeom>
          <a:noFill/>
          <a:ln w="19050">
            <a:solidFill>
              <a:srgbClr val="E701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587751" y="3112698"/>
            <a:ext cx="1224136" cy="1084388"/>
          </a:xfrm>
          <a:prstGeom prst="roundRect">
            <a:avLst/>
          </a:prstGeom>
          <a:noFill/>
          <a:ln w="19050">
            <a:solidFill>
              <a:srgbClr val="E701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1907704" y="1412778"/>
            <a:ext cx="2160240" cy="288031"/>
          </a:xfrm>
          <a:prstGeom prst="roundRect">
            <a:avLst/>
          </a:prstGeom>
          <a:noFill/>
          <a:ln w="19050">
            <a:solidFill>
              <a:srgbClr val="E701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1907704" y="1735043"/>
            <a:ext cx="6624736" cy="637840"/>
          </a:xfrm>
          <a:prstGeom prst="roundRect">
            <a:avLst/>
          </a:prstGeom>
          <a:noFill/>
          <a:ln w="19050">
            <a:solidFill>
              <a:srgbClr val="E701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1907704" y="2410398"/>
            <a:ext cx="2736304" cy="192021"/>
          </a:xfrm>
          <a:prstGeom prst="roundRect">
            <a:avLst/>
          </a:prstGeom>
          <a:noFill/>
          <a:ln w="19050">
            <a:solidFill>
              <a:srgbClr val="E701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1907704" y="2756925"/>
            <a:ext cx="5040560" cy="1728192"/>
          </a:xfrm>
          <a:prstGeom prst="roundRect">
            <a:avLst/>
          </a:prstGeom>
          <a:noFill/>
          <a:ln w="19050">
            <a:solidFill>
              <a:srgbClr val="E701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6959160" y="2756925"/>
            <a:ext cx="1573280" cy="1728192"/>
          </a:xfrm>
          <a:prstGeom prst="roundRect">
            <a:avLst/>
          </a:prstGeom>
          <a:noFill/>
          <a:ln w="19050">
            <a:solidFill>
              <a:srgbClr val="E701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5260872"/>
            <a:ext cx="6638783" cy="214712"/>
          </a:xfrm>
          <a:prstGeom prst="rect">
            <a:avLst/>
          </a:prstGeom>
        </p:spPr>
      </p:pic>
      <p:sp>
        <p:nvSpPr>
          <p:cNvPr id="18" name="圆角矩形 17"/>
          <p:cNvSpPr/>
          <p:nvPr/>
        </p:nvSpPr>
        <p:spPr>
          <a:xfrm>
            <a:off x="1837010" y="5157193"/>
            <a:ext cx="6801737" cy="365599"/>
          </a:xfrm>
          <a:prstGeom prst="roundRect">
            <a:avLst/>
          </a:prstGeom>
          <a:noFill/>
          <a:ln w="19050">
            <a:solidFill>
              <a:srgbClr val="E701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887902" y="817520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E7014F"/>
                </a:solidFill>
                <a:latin typeface="Arial Black" panose="020B0A04020102020204" pitchFamily="34" charset="0"/>
              </a:rPr>
              <a:t>1</a:t>
            </a:r>
            <a:endParaRPr lang="zh-CN" altLang="en-US" sz="2000" b="1" dirty="0">
              <a:solidFill>
                <a:srgbClr val="E7014F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095001" y="1302487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E7014F"/>
                </a:solidFill>
                <a:latin typeface="Arial Black" panose="020B0A04020102020204" pitchFamily="34" charset="0"/>
              </a:rPr>
              <a:t>5</a:t>
            </a:r>
            <a:endParaRPr lang="zh-CN" altLang="en-US" sz="2000" b="1" dirty="0">
              <a:solidFill>
                <a:srgbClr val="E7014F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722458" y="1784552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E7014F"/>
                </a:solidFill>
                <a:latin typeface="Arial Black" panose="020B0A04020102020204" pitchFamily="34" charset="0"/>
              </a:rPr>
              <a:t>6</a:t>
            </a:r>
            <a:endParaRPr lang="zh-CN" altLang="en-US" sz="2000" b="1" dirty="0">
              <a:solidFill>
                <a:srgbClr val="E7014F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667955" y="2281960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E7014F"/>
                </a:solidFill>
                <a:latin typeface="Arial Black" panose="020B0A04020102020204" pitchFamily="34" charset="0"/>
              </a:rPr>
              <a:t>7</a:t>
            </a:r>
            <a:endParaRPr lang="zh-CN" altLang="en-US" sz="2000" b="1" dirty="0">
              <a:solidFill>
                <a:srgbClr val="E7014F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812693" y="3354281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E7014F"/>
                </a:solidFill>
                <a:latin typeface="Arial Black" panose="020B0A04020102020204" pitchFamily="34" charset="0"/>
              </a:rPr>
              <a:t>8</a:t>
            </a:r>
            <a:endParaRPr lang="zh-CN" altLang="en-US" sz="2000" b="1" dirty="0">
              <a:solidFill>
                <a:srgbClr val="E7014F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626654" y="3354281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E7014F"/>
                </a:solidFill>
                <a:latin typeface="Arial Black" panose="020B0A04020102020204" pitchFamily="34" charset="0"/>
              </a:rPr>
              <a:t>9</a:t>
            </a:r>
            <a:endParaRPr lang="zh-CN" altLang="en-US" sz="2000" b="1" dirty="0">
              <a:solidFill>
                <a:srgbClr val="E7014F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267744" y="4685153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E7014F"/>
                </a:solidFill>
                <a:latin typeface="Arial Black" panose="020B0A04020102020204" pitchFamily="34" charset="0"/>
              </a:rPr>
              <a:t>10</a:t>
            </a:r>
            <a:endParaRPr lang="zh-CN" altLang="en-US" sz="2000" b="1" dirty="0">
              <a:solidFill>
                <a:srgbClr val="E7014F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057678" y="817520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E7014F"/>
                </a:solidFill>
                <a:latin typeface="Arial Black" panose="020B0A04020102020204" pitchFamily="34" charset="0"/>
              </a:rPr>
              <a:t>2</a:t>
            </a:r>
            <a:endParaRPr lang="zh-CN" altLang="en-US" sz="2000" b="1" dirty="0">
              <a:solidFill>
                <a:srgbClr val="E7014F"/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37473" y="2000029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E7014F"/>
                </a:solidFill>
                <a:latin typeface="Arial Black" panose="020B0A04020102020204" pitchFamily="34" charset="0"/>
              </a:rPr>
              <a:t>3</a:t>
            </a:r>
            <a:endParaRPr lang="zh-CN" altLang="en-US" sz="2000" b="1" dirty="0">
              <a:solidFill>
                <a:srgbClr val="E7014F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37473" y="3354281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E7014F"/>
                </a:solidFill>
                <a:latin typeface="Arial Black" panose="020B0A04020102020204" pitchFamily="34" charset="0"/>
              </a:rPr>
              <a:t>4</a:t>
            </a:r>
            <a:endParaRPr lang="zh-CN" altLang="en-US" sz="2000" b="1" dirty="0">
              <a:solidFill>
                <a:srgbClr val="E7014F"/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TextBox 5"/>
          <p:cNvSpPr txBox="1"/>
          <p:nvPr/>
        </p:nvSpPr>
        <p:spPr>
          <a:xfrm>
            <a:off x="611560" y="5637246"/>
            <a:ext cx="6264696" cy="829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1. LOGO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区；     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2. 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个人设置；     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3. 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主功能列表；     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4. 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子功能列表；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  <a:p>
            <a:pPr>
              <a:lnSpc>
                <a:spcPct val="114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5. 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快捷访问标签；           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6. 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条件搜索区；           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7. 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批量处理功能区；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  <a:p>
            <a:pPr>
              <a:lnSpc>
                <a:spcPct val="114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8. 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信息列表区；              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9. 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条目功能按钮；        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10. 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页码显示功能区。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15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3941291" y="1799136"/>
            <a:ext cx="2665620" cy="770081"/>
            <a:chOff x="2984758" y="1324258"/>
            <a:chExt cx="2665620" cy="577561"/>
          </a:xfrm>
        </p:grpSpPr>
        <p:sp>
          <p:nvSpPr>
            <p:cNvPr id="21" name="矩形 20"/>
            <p:cNvSpPr/>
            <p:nvPr/>
          </p:nvSpPr>
          <p:spPr>
            <a:xfrm>
              <a:off x="2984758" y="1324258"/>
              <a:ext cx="792088" cy="576064"/>
            </a:xfrm>
            <a:prstGeom prst="rect">
              <a:avLst/>
            </a:prstGeom>
            <a:solidFill>
              <a:srgbClr val="E4014F">
                <a:alpha val="7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>
                  <a:solidFill>
                    <a:srgbClr val="FFF9E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组织机构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3778170" y="1325755"/>
              <a:ext cx="1872208" cy="576064"/>
            </a:xfrm>
            <a:prstGeom prst="rect">
              <a:avLst/>
            </a:prstGeom>
            <a:solidFill>
              <a:srgbClr val="FFF9E7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角色管理    用户管理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179513" y="273257"/>
            <a:ext cx="2762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教务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学习中心管理员</a:t>
            </a:r>
            <a:endParaRPr lang="zh-CN" altLang="en-US" sz="20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1276690" y="1684400"/>
            <a:ext cx="2645914" cy="965816"/>
            <a:chOff x="107504" y="960435"/>
            <a:chExt cx="2645914" cy="840448"/>
          </a:xfrm>
        </p:grpSpPr>
        <p:sp>
          <p:nvSpPr>
            <p:cNvPr id="43" name="五边形 42"/>
            <p:cNvSpPr/>
            <p:nvPr/>
          </p:nvSpPr>
          <p:spPr>
            <a:xfrm>
              <a:off x="107504" y="960435"/>
              <a:ext cx="2645914" cy="840448"/>
            </a:xfrm>
            <a:prstGeom prst="homePlate">
              <a:avLst/>
            </a:prstGeom>
            <a:solidFill>
              <a:srgbClr val="C9C9C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五边形 43"/>
            <p:cNvSpPr/>
            <p:nvPr/>
          </p:nvSpPr>
          <p:spPr>
            <a:xfrm>
              <a:off x="233858" y="1060277"/>
              <a:ext cx="2376264" cy="642469"/>
            </a:xfrm>
            <a:prstGeom prst="homePlate">
              <a:avLst/>
            </a:prstGeom>
            <a:solidFill>
              <a:srgbClr val="EB466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“开户”</a:t>
              </a:r>
              <a:r>
                <a:rPr lang="zh-CN" altLang="en-US" sz="1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4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创建管理角色、用户</a:t>
              </a:r>
            </a:p>
          </p:txBody>
        </p:sp>
      </p:grpSp>
      <p:sp>
        <p:nvSpPr>
          <p:cNvPr id="6" name="矩形 5"/>
          <p:cNvSpPr/>
          <p:nvPr/>
        </p:nvSpPr>
        <p:spPr>
          <a:xfrm>
            <a:off x="2555776" y="5506025"/>
            <a:ext cx="45720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角色：岗位名称（比如：招生、学籍、教务）</a:t>
            </a:r>
            <a:endParaRPr lang="en-US" altLang="zh-CN" sz="1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用户：岗位之下具体做事情的人（负责招生的</a:t>
            </a:r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个用户）</a:t>
            </a:r>
          </a:p>
        </p:txBody>
      </p:sp>
      <p:sp>
        <p:nvSpPr>
          <p:cNvPr id="59" name="TextBox 15"/>
          <p:cNvSpPr txBox="1"/>
          <p:nvPr/>
        </p:nvSpPr>
        <p:spPr>
          <a:xfrm>
            <a:off x="1809388" y="3277902"/>
            <a:ext cx="2031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角色与用户关系：</a:t>
            </a:r>
            <a:endParaRPr lang="en-US" altLang="zh-CN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多对多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一个用户可以是多个角色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一个角色可以多个用户都有</a:t>
            </a: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9465" y="2742335"/>
            <a:ext cx="2666331" cy="251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395536" y="105180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常用操作（一）</a:t>
            </a:r>
          </a:p>
        </p:txBody>
      </p:sp>
    </p:spTree>
    <p:extLst>
      <p:ext uri="{BB962C8B-B14F-4D97-AF65-F5344CB8AC3E}">
        <p14:creationId xmlns:p14="http://schemas.microsoft.com/office/powerpoint/2010/main" val="220263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9513" y="273257"/>
            <a:ext cx="2762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教务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学习中心管理员</a:t>
            </a:r>
            <a:endParaRPr lang="zh-CN" altLang="en-US" sz="20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30601" y="105273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常用操作（二）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635773" y="1641978"/>
            <a:ext cx="3533682" cy="780477"/>
            <a:chOff x="1686390" y="2959718"/>
            <a:chExt cx="3533682" cy="585358"/>
          </a:xfrm>
        </p:grpSpPr>
        <p:sp>
          <p:nvSpPr>
            <p:cNvPr id="24" name="矩形 23"/>
            <p:cNvSpPr/>
            <p:nvPr/>
          </p:nvSpPr>
          <p:spPr>
            <a:xfrm>
              <a:off x="4427984" y="2969012"/>
              <a:ext cx="792088" cy="576064"/>
            </a:xfrm>
            <a:prstGeom prst="rect">
              <a:avLst/>
            </a:prstGeom>
            <a:solidFill>
              <a:srgbClr val="FAC700"/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>
                  <a:solidFill>
                    <a:srgbClr val="FFF9E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学籍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1686390" y="2959718"/>
              <a:ext cx="2736607" cy="576064"/>
            </a:xfrm>
            <a:prstGeom prst="rect">
              <a:avLst/>
            </a:prstGeom>
            <a:solidFill>
              <a:srgbClr val="FFF9E7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学生信息管理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220073" y="1484784"/>
            <a:ext cx="2594851" cy="1090016"/>
            <a:chOff x="5220072" y="3060091"/>
            <a:chExt cx="2594851" cy="817512"/>
          </a:xfrm>
        </p:grpSpPr>
        <p:grpSp>
          <p:nvGrpSpPr>
            <p:cNvPr id="26" name="组合 25"/>
            <p:cNvGrpSpPr/>
            <p:nvPr/>
          </p:nvGrpSpPr>
          <p:grpSpPr>
            <a:xfrm>
              <a:off x="5220072" y="3060091"/>
              <a:ext cx="2544235" cy="817512"/>
              <a:chOff x="5883813" y="2006668"/>
              <a:chExt cx="2864649" cy="997111"/>
            </a:xfrm>
          </p:grpSpPr>
          <p:grpSp>
            <p:nvGrpSpPr>
              <p:cNvPr id="27" name="组合 26"/>
              <p:cNvGrpSpPr/>
              <p:nvPr/>
            </p:nvGrpSpPr>
            <p:grpSpPr>
              <a:xfrm>
                <a:off x="5883813" y="2006668"/>
                <a:ext cx="2864649" cy="997111"/>
                <a:chOff x="5986275" y="1973109"/>
                <a:chExt cx="2864649" cy="997111"/>
              </a:xfrm>
            </p:grpSpPr>
            <p:sp>
              <p:nvSpPr>
                <p:cNvPr id="29" name="五边形 28"/>
                <p:cNvSpPr/>
                <p:nvPr/>
              </p:nvSpPr>
              <p:spPr>
                <a:xfrm rot="10800000">
                  <a:off x="5986275" y="1973109"/>
                  <a:ext cx="2864649" cy="997111"/>
                </a:xfrm>
                <a:prstGeom prst="homePlate">
                  <a:avLst/>
                </a:prstGeom>
                <a:solidFill>
                  <a:srgbClr val="C9C9C9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" name="五边形 29"/>
                <p:cNvSpPr/>
                <p:nvPr/>
              </p:nvSpPr>
              <p:spPr>
                <a:xfrm rot="10800000">
                  <a:off x="6127632" y="2087542"/>
                  <a:ext cx="2638924" cy="786675"/>
                </a:xfrm>
                <a:prstGeom prst="homePlate">
                  <a:avLst/>
                </a:prstGeom>
                <a:solidFill>
                  <a:srgbClr val="FAC7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sp>
            <p:nvSpPr>
              <p:cNvPr id="28" name="文本框 27"/>
              <p:cNvSpPr txBox="1"/>
              <p:nvPr/>
            </p:nvSpPr>
            <p:spPr>
              <a:xfrm>
                <a:off x="6247060" y="2221677"/>
                <a:ext cx="2417034" cy="3096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altLang="zh-CN" sz="16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1" name="文本框 30"/>
            <p:cNvSpPr txBox="1"/>
            <p:nvPr/>
          </p:nvSpPr>
          <p:spPr>
            <a:xfrm>
              <a:off x="5496755" y="3276768"/>
              <a:ext cx="2318168" cy="375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学生密码重设</a:t>
              </a:r>
              <a:endPara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05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（为学生找回用户名与密码）</a:t>
              </a:r>
              <a:endParaRPr lang="en-US" altLang="zh-CN" sz="105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76591"/>
            <a:ext cx="1838370" cy="3381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614" y="2776591"/>
            <a:ext cx="6384850" cy="295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9114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9513" y="273257"/>
            <a:ext cx="2762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教务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学习中心管理员</a:t>
            </a:r>
            <a:endParaRPr lang="zh-CN" altLang="en-US" sz="20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34657" y="980728"/>
            <a:ext cx="5177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常用操作（二）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）为学生找回用户名</a:t>
            </a:r>
            <a:endParaRPr lang="en-US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11" y="1772816"/>
            <a:ext cx="8755113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2758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9513" y="273257"/>
            <a:ext cx="2762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教务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学习中心管理员</a:t>
            </a:r>
            <a:endParaRPr lang="zh-CN" altLang="en-US" sz="20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34657" y="980728"/>
            <a:ext cx="5177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常用操作（二）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）为学生重置密码，恢复初始密码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80" y="2060848"/>
            <a:ext cx="8314985" cy="376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3533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9513" y="273257"/>
            <a:ext cx="2762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教务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学习中心管理员</a:t>
            </a:r>
            <a:endParaRPr lang="zh-CN" altLang="en-US" sz="20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34657" y="980728"/>
            <a:ext cx="5177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常用操作（三）</a:t>
            </a:r>
            <a:endParaRPr lang="en-US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公告管理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8153154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2371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9513" y="273257"/>
            <a:ext cx="2762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教务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学习中心管理员</a:t>
            </a:r>
            <a:endParaRPr lang="zh-CN" altLang="en-US" sz="20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34657" y="980728"/>
            <a:ext cx="7625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常用操作（四）</a:t>
            </a:r>
            <a:endParaRPr lang="en-US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教学监控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学生监控</a:t>
            </a:r>
            <a:endParaRPr lang="en-US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以学生为单位查看该学生的学习情况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159258"/>
            <a:ext cx="8496943" cy="4366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032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424</Words>
  <Application>Microsoft Office PowerPoint</Application>
  <PresentationFormat>全屏显示(4:3)</PresentationFormat>
  <Paragraphs>89</Paragraphs>
  <Slides>12</Slides>
  <Notes>12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Office 主题​​</vt:lpstr>
      <vt:lpstr>1_自定义设计方案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7020</dc:creator>
  <cp:lastModifiedBy>刘艳萍</cp:lastModifiedBy>
  <cp:revision>9</cp:revision>
  <dcterms:created xsi:type="dcterms:W3CDTF">2017-04-07T03:04:46Z</dcterms:created>
  <dcterms:modified xsi:type="dcterms:W3CDTF">2017-12-05T09:06:18Z</dcterms:modified>
</cp:coreProperties>
</file>